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3"/>
    <p:sldId id="257" r:id="rId4"/>
    <p:sldId id="258" r:id="rId5"/>
    <p:sldId id="263" r:id="rId6"/>
    <p:sldId id="282" r:id="rId7"/>
    <p:sldId id="281" r:id="rId8"/>
    <p:sldId id="324" r:id="rId9"/>
    <p:sldId id="283" r:id="rId10"/>
    <p:sldId id="287" r:id="rId11"/>
    <p:sldId id="284" r:id="rId12"/>
    <p:sldId id="288" r:id="rId13"/>
    <p:sldId id="285" r:id="rId14"/>
    <p:sldId id="289" r:id="rId15"/>
    <p:sldId id="286" r:id="rId16"/>
    <p:sldId id="290" r:id="rId17"/>
    <p:sldId id="291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93" r:id="rId26"/>
    <p:sldId id="302" r:id="rId27"/>
    <p:sldId id="261" r:id="rId28"/>
    <p:sldId id="304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260" r:id="rId44"/>
    <p:sldId id="262" r:id="rId45"/>
    <p:sldId id="259" r:id="rId46"/>
    <p:sldId id="274" r:id="rId47"/>
  </p:sldIdLst>
  <p:sldSz cx="12192000" cy="6858000"/>
  <p:notesSz cx="6858000" cy="9144000"/>
  <p:embeddedFontLst>
    <p:embeddedFont>
      <p:font typeface="思源黑体 CN Medium" panose="020B0600000000000000" charset="-122"/>
      <p:regular r:id="rId54"/>
    </p:embeddedFont>
    <p:embeddedFont>
      <p:font typeface="思源黑体 CN Bold" panose="020B0800000000000000" charset="-122"/>
      <p:bold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3C5E2"/>
    <a:srgbClr val="01203C"/>
    <a:srgbClr val="4489C8"/>
    <a:srgbClr val="081A3D"/>
    <a:srgbClr val="BFBFBF"/>
    <a:srgbClr val="689DC8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155.xml"/><Relationship Id="rId6" Type="http://schemas.openxmlformats.org/officeDocument/2006/relationships/slide" Target="slides/slide4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黑体 CN Medium" panose="020B0600000000000000" charset="-122"/>
              </a:rPr>
            </a:fld>
            <a:endParaRPr lang="zh-CN" altLang="en-US"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.xml"/><Relationship Id="rId3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项目推近资源 2"/>
          <p:cNvPicPr>
            <a:picLocks noChangeAspect="1"/>
          </p:cNvPicPr>
          <p:nvPr userDrawn="1"/>
        </p:nvPicPr>
        <p:blipFill>
          <a:blip r:embed="rId2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8" name="图片 7" descr="项目推近资源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493385" y="1842135"/>
            <a:ext cx="1205230" cy="1205230"/>
          </a:xfrm>
          <a:prstGeom prst="ellipse">
            <a:avLst/>
          </a:prstGeom>
          <a:solidFill>
            <a:srgbClr val="448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项目推近资源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385310" cy="1048385"/>
          </a:xfrm>
          <a:prstGeom prst="rect">
            <a:avLst/>
          </a:prstGeom>
        </p:spPr>
      </p:pic>
      <p:pic>
        <p:nvPicPr>
          <p:cNvPr id="9" name="图片 8" descr="项目推近资源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H="1" flipV="1">
            <a:off x="10497820" y="5157470"/>
            <a:ext cx="1694180" cy="17005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5.xml"/><Relationship Id="rId4" Type="http://schemas.openxmlformats.org/officeDocument/2006/relationships/image" Target="../media/image11.png"/><Relationship Id="rId3" Type="http://schemas.openxmlformats.org/officeDocument/2006/relationships/tags" Target="../tags/tag74.xml"/><Relationship Id="rId2" Type="http://schemas.openxmlformats.org/officeDocument/2006/relationships/image" Target="../media/image10.png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8.xml"/><Relationship Id="rId4" Type="http://schemas.openxmlformats.org/officeDocument/2006/relationships/image" Target="../media/image13.png"/><Relationship Id="rId3" Type="http://schemas.openxmlformats.org/officeDocument/2006/relationships/tags" Target="../tags/tag77.xml"/><Relationship Id="rId2" Type="http://schemas.openxmlformats.org/officeDocument/2006/relationships/image" Target="../media/image12.png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1.xml"/><Relationship Id="rId4" Type="http://schemas.openxmlformats.org/officeDocument/2006/relationships/image" Target="../media/image15.png"/><Relationship Id="rId3" Type="http://schemas.openxmlformats.org/officeDocument/2006/relationships/tags" Target="../tags/tag80.xml"/><Relationship Id="rId2" Type="http://schemas.openxmlformats.org/officeDocument/2006/relationships/image" Target="../media/image14.png"/><Relationship Id="rId1" Type="http://schemas.openxmlformats.org/officeDocument/2006/relationships/tags" Target="../tags/tag7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17.png"/><Relationship Id="rId3" Type="http://schemas.openxmlformats.org/officeDocument/2006/relationships/tags" Target="../tags/tag83.xml"/><Relationship Id="rId2" Type="http://schemas.openxmlformats.org/officeDocument/2006/relationships/image" Target="../media/image16.png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19.png"/><Relationship Id="rId3" Type="http://schemas.openxmlformats.org/officeDocument/2006/relationships/tags" Target="../tags/tag87.xml"/><Relationship Id="rId2" Type="http://schemas.openxmlformats.org/officeDocument/2006/relationships/image" Target="../media/image18.png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21.png"/><Relationship Id="rId3" Type="http://schemas.openxmlformats.org/officeDocument/2006/relationships/tags" Target="../tags/tag91.xml"/><Relationship Id="rId2" Type="http://schemas.openxmlformats.org/officeDocument/2006/relationships/image" Target="../media/image20.png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97.xml"/><Relationship Id="rId5" Type="http://schemas.openxmlformats.org/officeDocument/2006/relationships/image" Target="../media/image23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22.png"/><Relationship Id="rId1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9.xml"/><Relationship Id="rId2" Type="http://schemas.openxmlformats.org/officeDocument/2006/relationships/image" Target="../media/image24.png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1.xml"/><Relationship Id="rId2" Type="http://schemas.openxmlformats.org/officeDocument/2006/relationships/image" Target="../media/image25.png"/><Relationship Id="rId1" Type="http://schemas.openxmlformats.org/officeDocument/2006/relationships/tags" Target="../tags/tag10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3.xml"/><Relationship Id="rId2" Type="http://schemas.openxmlformats.org/officeDocument/2006/relationships/image" Target="../media/image26.png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2.png"/><Relationship Id="rId3" Type="http://schemas.openxmlformats.org/officeDocument/2006/relationships/tags" Target="../tags/tag56.xml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5.xml"/><Relationship Id="rId2" Type="http://schemas.openxmlformats.org/officeDocument/2006/relationships/image" Target="../media/image27.png"/><Relationship Id="rId1" Type="http://schemas.openxmlformats.org/officeDocument/2006/relationships/tags" Target="../tags/tag10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7.xml"/><Relationship Id="rId2" Type="http://schemas.openxmlformats.org/officeDocument/2006/relationships/image" Target="../media/image28.png"/><Relationship Id="rId1" Type="http://schemas.openxmlformats.org/officeDocument/2006/relationships/tags" Target="../tags/tag10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9.xml"/><Relationship Id="rId2" Type="http://schemas.openxmlformats.org/officeDocument/2006/relationships/image" Target="../media/image29.png"/><Relationship Id="rId1" Type="http://schemas.openxmlformats.org/officeDocument/2006/relationships/tags" Target="../tags/tag10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1.xml"/><Relationship Id="rId2" Type="http://schemas.openxmlformats.org/officeDocument/2006/relationships/image" Target="../media/image30.png"/><Relationship Id="rId1" Type="http://schemas.openxmlformats.org/officeDocument/2006/relationships/tags" Target="../tags/tag11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3.xml"/><Relationship Id="rId2" Type="http://schemas.openxmlformats.org/officeDocument/2006/relationships/image" Target="../media/image31.png"/><Relationship Id="rId1" Type="http://schemas.openxmlformats.org/officeDocument/2006/relationships/tags" Target="../tags/tag1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7.xml"/><Relationship Id="rId4" Type="http://schemas.openxmlformats.org/officeDocument/2006/relationships/image" Target="../media/image33.png"/><Relationship Id="rId3" Type="http://schemas.openxmlformats.org/officeDocument/2006/relationships/tags" Target="../tags/tag116.xml"/><Relationship Id="rId2" Type="http://schemas.openxmlformats.org/officeDocument/2006/relationships/image" Target="../media/image32.png"/><Relationship Id="rId1" Type="http://schemas.openxmlformats.org/officeDocument/2006/relationships/tags" Target="../tags/tag11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9.xml"/><Relationship Id="rId2" Type="http://schemas.openxmlformats.org/officeDocument/2006/relationships/image" Target="../media/image34.png"/><Relationship Id="rId1" Type="http://schemas.openxmlformats.org/officeDocument/2006/relationships/tags" Target="../tags/tag11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1.xml"/><Relationship Id="rId2" Type="http://schemas.openxmlformats.org/officeDocument/2006/relationships/image" Target="../media/image35.png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3.xml"/><Relationship Id="rId2" Type="http://schemas.openxmlformats.org/officeDocument/2006/relationships/image" Target="../media/image36.png"/><Relationship Id="rId1" Type="http://schemas.openxmlformats.org/officeDocument/2006/relationships/tags" Target="../tags/tag1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5.xml"/><Relationship Id="rId2" Type="http://schemas.openxmlformats.org/officeDocument/2006/relationships/image" Target="../media/image37.png"/><Relationship Id="rId1" Type="http://schemas.openxmlformats.org/officeDocument/2006/relationships/tags" Target="../tags/tag12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8.xml"/><Relationship Id="rId4" Type="http://schemas.openxmlformats.org/officeDocument/2006/relationships/image" Target="../media/image39.png"/><Relationship Id="rId3" Type="http://schemas.openxmlformats.org/officeDocument/2006/relationships/tags" Target="../tags/tag127.xml"/><Relationship Id="rId2" Type="http://schemas.openxmlformats.org/officeDocument/2006/relationships/image" Target="../media/image38.png"/><Relationship Id="rId1" Type="http://schemas.openxmlformats.org/officeDocument/2006/relationships/tags" Target="../tags/tag12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0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2.xml"/><Relationship Id="rId2" Type="http://schemas.openxmlformats.org/officeDocument/2006/relationships/image" Target="../media/image40.png"/><Relationship Id="rId1" Type="http://schemas.openxmlformats.org/officeDocument/2006/relationships/tags" Target="../tags/tag131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5.xml"/><Relationship Id="rId4" Type="http://schemas.openxmlformats.org/officeDocument/2006/relationships/image" Target="../media/image42.png"/><Relationship Id="rId3" Type="http://schemas.openxmlformats.org/officeDocument/2006/relationships/tags" Target="../tags/tag134.xml"/><Relationship Id="rId2" Type="http://schemas.openxmlformats.org/officeDocument/2006/relationships/image" Target="../media/image41.png"/><Relationship Id="rId1" Type="http://schemas.openxmlformats.org/officeDocument/2006/relationships/tags" Target="../tags/tag133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8.xml"/><Relationship Id="rId4" Type="http://schemas.openxmlformats.org/officeDocument/2006/relationships/image" Target="../media/image44.png"/><Relationship Id="rId3" Type="http://schemas.openxmlformats.org/officeDocument/2006/relationships/tags" Target="../tags/tag137.xml"/><Relationship Id="rId2" Type="http://schemas.openxmlformats.org/officeDocument/2006/relationships/image" Target="../media/image43.png"/><Relationship Id="rId1" Type="http://schemas.openxmlformats.org/officeDocument/2006/relationships/tags" Target="../tags/tag136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0.xml"/><Relationship Id="rId2" Type="http://schemas.openxmlformats.org/officeDocument/2006/relationships/image" Target="../media/image45.png"/><Relationship Id="rId1" Type="http://schemas.openxmlformats.org/officeDocument/2006/relationships/tags" Target="../tags/tag13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2.xml"/><Relationship Id="rId2" Type="http://schemas.openxmlformats.org/officeDocument/2006/relationships/image" Target="../media/image46.png"/><Relationship Id="rId1" Type="http://schemas.openxmlformats.org/officeDocument/2006/relationships/tags" Target="../tags/tag14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4.xml"/><Relationship Id="rId2" Type="http://schemas.openxmlformats.org/officeDocument/2006/relationships/image" Target="../media/image47.png"/><Relationship Id="rId1" Type="http://schemas.openxmlformats.org/officeDocument/2006/relationships/tags" Target="../tags/tag143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47.xml"/><Relationship Id="rId4" Type="http://schemas.openxmlformats.org/officeDocument/2006/relationships/image" Target="../media/image49.png"/><Relationship Id="rId3" Type="http://schemas.openxmlformats.org/officeDocument/2006/relationships/tags" Target="../tags/tag146.xml"/><Relationship Id="rId2" Type="http://schemas.openxmlformats.org/officeDocument/2006/relationships/image" Target="../media/image48.png"/><Relationship Id="rId1" Type="http://schemas.openxmlformats.org/officeDocument/2006/relationships/tags" Target="../tags/tag14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6.xml"/><Relationship Id="rId2" Type="http://schemas.openxmlformats.org/officeDocument/2006/relationships/image" Target="../media/image4.jpeg"/><Relationship Id="rId1" Type="http://schemas.openxmlformats.org/officeDocument/2006/relationships/tags" Target="../tags/tag6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9.xml"/><Relationship Id="rId2" Type="http://schemas.openxmlformats.org/officeDocument/2006/relationships/image" Target="../media/image50.png"/><Relationship Id="rId1" Type="http://schemas.openxmlformats.org/officeDocument/2006/relationships/tags" Target="../tags/tag1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9.xml"/><Relationship Id="rId2" Type="http://schemas.openxmlformats.org/officeDocument/2006/relationships/image" Target="../media/image5.png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0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801495" y="2184400"/>
            <a:ext cx="9578340" cy="3020060"/>
            <a:chOff x="3933" y="2820"/>
            <a:chExt cx="15084" cy="4756"/>
          </a:xfrm>
        </p:grpSpPr>
        <p:sp>
          <p:nvSpPr>
            <p:cNvPr id="6" name="文本框 5"/>
            <p:cNvSpPr txBox="1"/>
            <p:nvPr/>
          </p:nvSpPr>
          <p:spPr>
            <a:xfrm>
              <a:off x="3933" y="2820"/>
              <a:ext cx="13526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校园二手交易</a:t>
              </a:r>
              <a:r>
                <a:rPr lang="zh-CN" altLang="en-US" sz="66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</a:rPr>
                <a:t>平台</a:t>
              </a:r>
              <a:endPara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34" y="6560"/>
              <a:ext cx="1108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2000" cap="all">
                  <a:solidFill>
                    <a:srgbClr val="01203C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项目成员：张德宁、</a:t>
              </a:r>
              <a:r>
                <a:rPr lang="zh-CN" altLang="en-US" sz="2000" cap="all">
                  <a:solidFill>
                    <a:srgbClr val="01203C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sym typeface="+mn-ea"/>
                </a:rPr>
                <a:t>范长威、</a:t>
              </a:r>
              <a:r>
                <a:rPr lang="zh-CN" altLang="en-US" sz="2000" cap="all">
                  <a:solidFill>
                    <a:srgbClr val="01203C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王海洋、朱玟聿</a:t>
              </a:r>
              <a:endParaRPr lang="zh-CN" altLang="en-US" sz="2000" cap="all">
                <a:solidFill>
                  <a:srgbClr val="01203C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270" y="6996"/>
              <a:ext cx="28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演讲人：稻小壳</a:t>
              </a:r>
              <a:endParaRPr lang="zh-CN" altLang="en-US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445" y="1216025"/>
            <a:ext cx="5576570" cy="3745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16905" y="1474470"/>
            <a:ext cx="5849620" cy="3603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285" y="1291590"/>
            <a:ext cx="5240655" cy="3928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87390" y="1574165"/>
            <a:ext cx="6089015" cy="36461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395" y="1234440"/>
            <a:ext cx="4942840" cy="4121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28920" y="1627505"/>
            <a:ext cx="6863080" cy="3517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28920" y="1234440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DDL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025" y="1414145"/>
            <a:ext cx="5032375" cy="3856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4930" y="2000885"/>
            <a:ext cx="7037070" cy="31095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232400" y="1414145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DDL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91205" y="961390"/>
            <a:ext cx="5610225" cy="2135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91205" y="3584575"/>
            <a:ext cx="6196330" cy="213550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291205" y="3156585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DDL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表结构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8455" y="1098550"/>
            <a:ext cx="6073140" cy="2330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06420" y="4095115"/>
            <a:ext cx="5895975" cy="17621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106420" y="3577590"/>
            <a:ext cx="1785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DDL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存储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过程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通过token获取用户信息</a:t>
            </a:r>
            <a:endParaRPr lang="en-US" altLang="zh-CN"/>
          </a:p>
        </p:txBody>
      </p:sp>
      <p:pic>
        <p:nvPicPr>
          <p:cNvPr id="8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3550" y="1838960"/>
            <a:ext cx="11728450" cy="20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9610" y="3486150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通过卖家ID获取用户等级</a:t>
            </a:r>
            <a:endParaRPr lang="en-US" altLang="zh-CN"/>
          </a:p>
        </p:txBody>
      </p:sp>
      <p:pic>
        <p:nvPicPr>
          <p:cNvPr id="10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870" y="3853815"/>
            <a:ext cx="8595995" cy="24745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函数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通过订单表初始化初始化收益表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1844040"/>
            <a:ext cx="9587865" cy="43675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新增已支付订单记录时计算收益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935" y="2311400"/>
            <a:ext cx="8468360" cy="26015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更改订单状态时(0→1)，计算收益</a:t>
            </a:r>
            <a:endParaRPr lang="en-US" altLang="zh-CN"/>
          </a:p>
        </p:txBody>
      </p:sp>
      <p:pic>
        <p:nvPicPr>
          <p:cNvPr id="2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1931670"/>
            <a:ext cx="8698230" cy="25984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项目推近资源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59275" cy="1416685"/>
          </a:xfrm>
          <a:prstGeom prst="rect">
            <a:avLst/>
          </a:prstGeom>
        </p:spPr>
      </p:pic>
      <p:pic>
        <p:nvPicPr>
          <p:cNvPr id="5" name="图片 4" descr="项目推近资源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 flipV="1">
            <a:off x="9125585" y="3779520"/>
            <a:ext cx="3066415" cy="30784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61035" y="2848610"/>
            <a:ext cx="1893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目录</a:t>
            </a:r>
            <a:endParaRPr lang="zh-CN" altLang="en-US" sz="60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922270" y="1308100"/>
            <a:ext cx="4688205" cy="836930"/>
            <a:chOff x="9003" y="2234"/>
            <a:chExt cx="7383" cy="1318"/>
          </a:xfrm>
        </p:grpSpPr>
        <p:sp>
          <p:nvSpPr>
            <p:cNvPr id="21" name="文本框 20"/>
            <p:cNvSpPr txBox="1"/>
            <p:nvPr/>
          </p:nvSpPr>
          <p:spPr>
            <a:xfrm>
              <a:off x="11069" y="2391"/>
              <a:ext cx="5317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lang="zh-CN" altLang="en-US" sz="32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系统需求分析</a:t>
              </a:r>
              <a:endParaRPr lang="zh-CN" altLang="en-US" sz="32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003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01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08300" y="2576830"/>
            <a:ext cx="4702175" cy="836930"/>
            <a:chOff x="8981" y="2234"/>
            <a:chExt cx="7405" cy="1318"/>
          </a:xfrm>
        </p:grpSpPr>
        <p:sp>
          <p:nvSpPr>
            <p:cNvPr id="26" name="文本框 25"/>
            <p:cNvSpPr txBox="1"/>
            <p:nvPr/>
          </p:nvSpPr>
          <p:spPr>
            <a:xfrm>
              <a:off x="11069" y="2412"/>
              <a:ext cx="5317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lang="zh-CN" altLang="en-US" sz="32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概念结构设计</a:t>
              </a:r>
              <a:endParaRPr lang="zh-CN" altLang="en-US" sz="32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981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02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908300" y="5114290"/>
            <a:ext cx="4702175" cy="836930"/>
            <a:chOff x="8981" y="2234"/>
            <a:chExt cx="7405" cy="1318"/>
          </a:xfrm>
        </p:grpSpPr>
        <p:sp>
          <p:nvSpPr>
            <p:cNvPr id="30" name="文本框 29"/>
            <p:cNvSpPr txBox="1"/>
            <p:nvPr/>
          </p:nvSpPr>
          <p:spPr>
            <a:xfrm>
              <a:off x="11069" y="2403"/>
              <a:ext cx="5317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lang="zh-CN" altLang="en-US" sz="32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rPr>
                <a:t>数据库编程</a:t>
              </a:r>
              <a:endParaRPr lang="zh-CN" altLang="en-US" sz="3200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81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04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22270" y="3845560"/>
            <a:ext cx="4674870" cy="1191895"/>
            <a:chOff x="9003" y="2234"/>
            <a:chExt cx="7362" cy="1877"/>
          </a:xfrm>
        </p:grpSpPr>
        <p:sp>
          <p:nvSpPr>
            <p:cNvPr id="34" name="文本框 33"/>
            <p:cNvSpPr txBox="1"/>
            <p:nvPr/>
          </p:nvSpPr>
          <p:spPr>
            <a:xfrm>
              <a:off x="11069" y="2433"/>
              <a:ext cx="5296" cy="1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sz="3200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逻辑</a:t>
              </a:r>
              <a:r>
                <a:rPr lang="zh-CN" sz="3200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及物理</a:t>
              </a:r>
              <a:r>
                <a:rPr sz="3200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结构设计</a:t>
              </a:r>
              <a:endParaRPr sz="3200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003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03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41285" y="1308100"/>
            <a:ext cx="4702175" cy="836930"/>
            <a:chOff x="8981" y="2234"/>
            <a:chExt cx="7405" cy="1318"/>
          </a:xfrm>
        </p:grpSpPr>
        <p:sp>
          <p:nvSpPr>
            <p:cNvPr id="20" name="文本框 19"/>
            <p:cNvSpPr txBox="1"/>
            <p:nvPr>
              <p:custDataLst>
                <p:tags r:id="rId5"/>
              </p:custDataLst>
            </p:nvPr>
          </p:nvSpPr>
          <p:spPr>
            <a:xfrm>
              <a:off x="11069" y="2412"/>
              <a:ext cx="5317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lang="zh-CN" altLang="en-US" sz="32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rPr>
                <a:t>总结与展望</a:t>
              </a:r>
              <a:endParaRPr lang="zh-CN" altLang="en-US" sz="32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6"/>
              </p:custDataLst>
            </p:nvPr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012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7"/>
              </p:custDataLst>
            </p:nvPr>
          </p:nvSpPr>
          <p:spPr>
            <a:xfrm>
              <a:off x="8981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05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741285" y="2439035"/>
            <a:ext cx="4688205" cy="836930"/>
            <a:chOff x="9003" y="2234"/>
            <a:chExt cx="7383" cy="1318"/>
          </a:xfrm>
        </p:grpSpPr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1069" y="2391"/>
              <a:ext cx="5317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ts val="3800"/>
                </a:lnSpc>
              </a:pPr>
              <a:r>
                <a:rPr lang="zh-CN" altLang="en-US" sz="3200" cap="all">
                  <a:solidFill>
                    <a:srgbClr val="4489C8"/>
                  </a:solidFill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rPr>
                <a:t>参考文献</a:t>
              </a:r>
              <a:endParaRPr lang="zh-CN" altLang="en-US" sz="32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9"/>
              </p:custDataLst>
            </p:nvPr>
          </p:nvSpPr>
          <p:spPr>
            <a:xfrm>
              <a:off x="9192" y="2234"/>
              <a:ext cx="1318" cy="1318"/>
            </a:xfrm>
            <a:prstGeom prst="ellipse">
              <a:avLst/>
            </a:prstGeom>
            <a:solidFill>
              <a:srgbClr val="448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0"/>
              </p:custDataLst>
            </p:nvPr>
          </p:nvSpPr>
          <p:spPr>
            <a:xfrm>
              <a:off x="9003" y="2465"/>
              <a:ext cx="1740" cy="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ts val="3800"/>
                </a:lnSpc>
              </a:pPr>
              <a:r>
                <a:rPr lang="en-US" sz="3200" cap="all">
                  <a:solidFill>
                    <a:schemeClr val="bg1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</a:rPr>
                <a:t>06</a:t>
              </a:r>
              <a:endParaRPr lang="en-US" sz="32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1055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创建订单时应先判断购买数量与库存量的关系：如果购买数量&gt;库存量，则不予购买，并给出提示信息；如果购买数量&lt;=库存量，则更新库存量</a:t>
            </a:r>
            <a:endParaRPr lang="en-US" altLang="zh-CN"/>
          </a:p>
        </p:txBody>
      </p:sp>
      <p:pic>
        <p:nvPicPr>
          <p:cNvPr id="3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1914525"/>
            <a:ext cx="11034395" cy="36690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1055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删除某个商品时删除其对应的评论</a:t>
            </a:r>
            <a:endParaRPr lang="en-US" altLang="zh-CN"/>
          </a:p>
        </p:txBody>
      </p:sp>
      <p:pic>
        <p:nvPicPr>
          <p:cNvPr id="5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125345"/>
            <a:ext cx="8321040" cy="23431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1055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 实时更新商品等级：当商品新增一条评论时，会对该商品的等级产生影响</a:t>
            </a:r>
            <a:endParaRPr lang="en-US" altLang="zh-CN"/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8985" y="2014220"/>
            <a:ext cx="7261860" cy="34886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触发器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610" y="1202055"/>
            <a:ext cx="1055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 实时更新用户等级：当商品新增一条评论时，会对售卖该商品的用户的等级产生影响</a:t>
            </a:r>
            <a:endParaRPr lang="en-US" altLang="zh-CN"/>
          </a:p>
        </p:txBody>
      </p:sp>
      <p:pic>
        <p:nvPicPr>
          <p:cNvPr id="7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6315" y="2171700"/>
            <a:ext cx="10117455" cy="3238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存储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过程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4790" y="2841625"/>
            <a:ext cx="9737090" cy="19919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3225" y="1570355"/>
            <a:ext cx="548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在评论表中根据商品gId求平均pGoodsOfLevel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898775" y="3435350"/>
            <a:ext cx="6395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数据库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编程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04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添加</a:t>
            </a:r>
            <a:r>
              <a:rPr lang="zh-CN" altLang="en-US"/>
              <a:t>商品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550" y="1717040"/>
            <a:ext cx="6347460" cy="4762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68820" y="2356485"/>
            <a:ext cx="5123180" cy="25730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查询</a:t>
            </a:r>
            <a:r>
              <a:rPr lang="zh-CN" altLang="en-US"/>
              <a:t>商品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4860" y="1749425"/>
            <a:ext cx="6931025" cy="4341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删除</a:t>
            </a:r>
            <a:r>
              <a:rPr lang="zh-CN" altLang="en-US"/>
              <a:t>商品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5800" y="1823720"/>
            <a:ext cx="4693920" cy="4526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商品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修改商品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045" y="2010410"/>
            <a:ext cx="5067300" cy="3008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系统需求分析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01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添加用户与修改</a:t>
            </a:r>
            <a:r>
              <a:rPr lang="zh-CN" altLang="en-US"/>
              <a:t>用户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4575" y="1704975"/>
            <a:ext cx="3986530" cy="4744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条件查询用户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7075" y="1515745"/>
            <a:ext cx="4216400" cy="5248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27675" y="1854200"/>
            <a:ext cx="5113020" cy="457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删除用户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910" y="1936115"/>
            <a:ext cx="6206490" cy="391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删除用户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910" y="1936115"/>
            <a:ext cx="6206490" cy="391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en-US" altLang="zh-CN"/>
              <a:t>JDBCTemplate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934845"/>
            <a:ext cx="6476365" cy="4519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5560" y="2024380"/>
            <a:ext cx="5806440" cy="40462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订单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查询订单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85" y="1664970"/>
            <a:ext cx="5599430" cy="4213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88660" y="555625"/>
            <a:ext cx="6155055" cy="5746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订单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查询订单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3530" y="840740"/>
            <a:ext cx="4634865" cy="5556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当前用户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添加</a:t>
            </a:r>
            <a:r>
              <a:rPr lang="zh-CN" altLang="en-US"/>
              <a:t>记录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5625" y="2170430"/>
            <a:ext cx="5004435" cy="2517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当前用户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249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校验</a:t>
            </a:r>
            <a:r>
              <a:rPr lang="en-US" altLang="zh-CN"/>
              <a:t>Token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3865" y="2218055"/>
            <a:ext cx="7677150" cy="3513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当前用户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640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依据</a:t>
            </a:r>
            <a:r>
              <a:rPr lang="en-US" altLang="zh-CN"/>
              <a:t>Token</a:t>
            </a:r>
            <a:r>
              <a:rPr lang="zh-CN" altLang="en-US"/>
              <a:t>获取用户信息</a:t>
            </a:r>
            <a:r>
              <a:rPr lang="en-US" altLang="zh-CN"/>
              <a:t> --- </a:t>
            </a:r>
            <a:r>
              <a:rPr lang="zh-CN" altLang="en-US"/>
              <a:t>通过调用存储过程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9335" y="3248660"/>
            <a:ext cx="6508115" cy="3254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9335" y="1685925"/>
            <a:ext cx="6451600" cy="12268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功能模块图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17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94" t="4770" r="9154" b="14535"/>
          <a:stretch>
            <a:fillRect/>
          </a:stretch>
        </p:blipFill>
        <p:spPr>
          <a:xfrm>
            <a:off x="1085215" y="988695"/>
            <a:ext cx="9869170" cy="47999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当前用户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表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4575" y="1148080"/>
            <a:ext cx="640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删除</a:t>
            </a:r>
            <a:r>
              <a:rPr lang="en-US" altLang="zh-CN"/>
              <a:t>Token --- </a:t>
            </a:r>
            <a:r>
              <a:rPr lang="zh-CN" altLang="en-US"/>
              <a:t>退出</a:t>
            </a:r>
            <a:r>
              <a:rPr lang="zh-CN" altLang="en-US"/>
              <a:t>登录功能的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8090" y="2414270"/>
            <a:ext cx="6276340" cy="3321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总结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展望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05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总结与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展望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7500" y="1322070"/>
            <a:ext cx="7191375" cy="2001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总结：</a:t>
            </a:r>
            <a:endParaRPr lang="zh-CN" altLang="en-US"/>
          </a:p>
          <a:p>
            <a:r>
              <a:rPr lang="en-US" altLang="zh-CN"/>
              <a:t>       </a:t>
            </a:r>
            <a:r>
              <a:rPr lang="zh-CN" altLang="en-US"/>
              <a:t>校园二手交易平台为大学校园内的学生提供了方便、快捷、安全和经济实惠的二手商品交易渠道。通过该平台，卖家可以轻松地找到有需要的买家并售出自己的二手商品，而买家也可以在平台上便捷地找到所需商品并与卖家进行交易。这种基于学生自主创建和管理的平台，不仅降低了买卖双方的交易成本，还增进了校园内的交流和合作。同时，二手交易也有助于节约资源和保护环境，符合可持续发展的理念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87500" y="3723640"/>
            <a:ext cx="71913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展望：</a:t>
            </a:r>
            <a:endParaRPr lang="zh-CN" altLang="en-US"/>
          </a:p>
          <a:p>
            <a:r>
              <a:rPr lang="en-US" altLang="zh-CN"/>
              <a:t>       </a:t>
            </a:r>
            <a:r>
              <a:rPr lang="zh-CN" altLang="en-US"/>
              <a:t>校园二手交易平台还有许多优化和改进的空间。例如，可以增加更完善的安全机制和支付方式，提升平台的安全性，降低交易的风险。还可以优化平台的交易流程和界面设计，提升平台的易用性和用户体验，同时增加平台的多样性和功能，满足更多用户需求。此外，可以利用大数据和人工智能技术进行交易数据的分析和预测，为用户提供更有针对性和个性化的服务。总的来说，校园二手交易平台的发展潜力巨大，将会在未来发挥更加重要的作用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参考文献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06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参考文献</a:t>
            </a:r>
            <a:endParaRPr lang="zh-CN" altLang="en-US" sz="3200" cap="all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8685" y="1447800"/>
            <a:ext cx="8609330" cy="451993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[1] </a:t>
            </a:r>
            <a:r>
              <a:rPr lang="zh-CN" b="0">
                <a:ea typeface="宋体" panose="02010600030101010101" pitchFamily="2" charset="-122"/>
              </a:rPr>
              <a:t>郑人杰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b="0">
                <a:ea typeface="宋体" panose="02010600030101010101" pitchFamily="2" charset="-122"/>
              </a:rPr>
              <a:t>马素霞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b="0">
                <a:ea typeface="宋体" panose="02010600030101010101" pitchFamily="2" charset="-122"/>
              </a:rPr>
              <a:t>软件工程概论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[M]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b="0">
                <a:ea typeface="宋体" panose="02010600030101010101" pitchFamily="2" charset="-122"/>
              </a:rPr>
              <a:t>北京：机械工业出版社，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2019.[2] </a:t>
            </a:r>
            <a:r>
              <a:rPr lang="zh-CN" b="0">
                <a:ea typeface="宋体" panose="02010600030101010101" pitchFamily="2" charset="-122"/>
              </a:rPr>
              <a:t>王阳, 高峰. 网络交易平台的设计与实现[M]. 北京: 电子工业出版社, 2017.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[3] </a:t>
            </a:r>
            <a:r>
              <a:rPr lang="zh-CN" b="0">
                <a:ea typeface="宋体" panose="02010600030101010101" pitchFamily="2" charset="-122"/>
              </a:rPr>
              <a:t>王珊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b="0">
                <a:ea typeface="宋体" panose="02010600030101010101" pitchFamily="2" charset="-122"/>
              </a:rPr>
              <a:t>萨师煊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b="0">
                <a:ea typeface="宋体" panose="02010600030101010101" pitchFamily="2" charset="-122"/>
              </a:rPr>
              <a:t>数据库系统概论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[M]</a:t>
            </a:r>
            <a:r>
              <a:rPr lang="en-US" b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b="0">
                <a:ea typeface="宋体" panose="02010600030101010101" pitchFamily="2" charset="-122"/>
              </a:rPr>
              <a:t>北京：高等教育出版社，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2014.[4] </a:t>
            </a:r>
            <a:r>
              <a:rPr lang="zh-CN" b="0">
                <a:ea typeface="宋体" panose="02010600030101010101" pitchFamily="2" charset="-122"/>
              </a:rPr>
              <a:t>石磊.校园二手交易平台的设计与实现[J].当代电子科技,2022.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[5] </a:t>
            </a:r>
            <a:r>
              <a:rPr lang="zh-CN" b="0">
                <a:ea typeface="宋体" panose="02010600030101010101" pitchFamily="2" charset="-122"/>
              </a:rPr>
              <a:t>张琳. 校园二手交易平台的设计与实现[D].华东师范大学,2022.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[6] </a:t>
            </a:r>
            <a:r>
              <a:rPr lang="zh-CN" b="0">
                <a:ea typeface="宋体" panose="02010600030101010101" pitchFamily="2" charset="-122"/>
              </a:rPr>
              <a:t>刘洋. 校园二手交易平台的设计与实现[D].北京大学,2023.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[7] </a:t>
            </a:r>
            <a:r>
              <a:rPr lang="zh-CN" b="0">
                <a:ea typeface="宋体" panose="02010600030101010101" pitchFamily="2" charset="-122"/>
              </a:rPr>
              <a:t>李晓明.校园二手交易平台的市场分析与设计策略[J].现代商贸工业,2023.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[8] </a:t>
            </a:r>
            <a:r>
              <a:rPr lang="zh-CN" b="0">
                <a:ea typeface="宋体" panose="02010600030101010101" pitchFamily="2" charset="-122"/>
              </a:rPr>
              <a:t>石磊.校园二手交易平台的设计与实现[J].当代电子科技,2022.</a:t>
            </a:r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</a:rPr>
              <a:t>[9] </a:t>
            </a:r>
            <a:r>
              <a:rPr lang="zh-CN" b="0">
                <a:ea typeface="宋体" panose="02010600030101010101" pitchFamily="2" charset="-122"/>
              </a:rPr>
              <a:t>刘聪.校园二手交易平台的设计与实现[J].电子技术与软件工程,2022.</a:t>
            </a:r>
            <a:endParaRPr lang="zh-CN" altLang="en-US" b="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项目推近资源 2"/>
          <p:cNvPicPr>
            <a:picLocks noChangeAspect="1"/>
          </p:cNvPicPr>
          <p:nvPr/>
        </p:nvPicPr>
        <p:blipFill>
          <a:blip r:embed="rId1"/>
          <a:srcRect r="1290" b="3342"/>
          <a:stretch>
            <a:fillRect/>
          </a:stretch>
        </p:blipFill>
        <p:spPr>
          <a:xfrm>
            <a:off x="6009005" y="4017645"/>
            <a:ext cx="6182995" cy="2840355"/>
          </a:xfrm>
          <a:prstGeom prst="rect">
            <a:avLst/>
          </a:prstGeom>
        </p:spPr>
      </p:pic>
      <p:pic>
        <p:nvPicPr>
          <p:cNvPr id="4" name="图片 3" descr="项目推近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735" cy="3735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1495" y="2910840"/>
            <a:ext cx="85890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汇报完毕，谢谢观看</a:t>
            </a:r>
            <a:endParaRPr lang="zh-CN" altLang="en-US" sz="66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563188" y="3435483"/>
            <a:ext cx="506577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概念结构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02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en-US" altLang="zh-CN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E-R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图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7" name="图片 3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008"/>
          <a:stretch>
            <a:fillRect/>
          </a:stretch>
        </p:blipFill>
        <p:spPr>
          <a:xfrm>
            <a:off x="2043430" y="1071880"/>
            <a:ext cx="8430895" cy="53028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实体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属性图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pic>
        <p:nvPicPr>
          <p:cNvPr id="6" name="图片 4" descr="IMG_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256030"/>
            <a:ext cx="6242050" cy="2418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5" descr="IMG_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35" y="1256030"/>
            <a:ext cx="5918835" cy="228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 descr="IMG_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3" y="3616960"/>
            <a:ext cx="5762625" cy="2266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7" descr="IMG_260"/>
          <p:cNvPicPr>
            <a:picLocks noChangeAspect="1"/>
          </p:cNvPicPr>
          <p:nvPr/>
        </p:nvPicPr>
        <p:blipFill>
          <a:blip r:embed="rId4"/>
          <a:srcRect r="4386"/>
          <a:stretch>
            <a:fillRect/>
          </a:stretch>
        </p:blipFill>
        <p:spPr>
          <a:xfrm>
            <a:off x="5960110" y="3674110"/>
            <a:ext cx="5509895" cy="2209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898775" y="3435350"/>
            <a:ext cx="6395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逻辑及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物理结构</a:t>
            </a:r>
            <a:r>
              <a:rPr lang="zh-CN" altLang="en-US" sz="5400" cap="all">
                <a:solidFill>
                  <a:srgbClr val="4489C8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设计</a:t>
            </a:r>
            <a:endParaRPr lang="zh-CN" altLang="en-US" sz="5400" cap="all">
              <a:solidFill>
                <a:srgbClr val="4489C8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0548" y="2232091"/>
            <a:ext cx="159105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ts val="3800"/>
              </a:lnSpc>
            </a:pPr>
            <a:r>
              <a:rPr lang="en-US" sz="4800" cap="all">
                <a:solidFill>
                  <a:schemeClr val="bg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</a:rPr>
              <a:t>03</a:t>
            </a:r>
            <a:endParaRPr lang="en-US" sz="4800" cap="all">
              <a:solidFill>
                <a:schemeClr val="bg1"/>
              </a:solidFill>
              <a:uFillTx/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336550" y="262255"/>
            <a:ext cx="287718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3800"/>
              </a:lnSpc>
            </a:pP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关系模式</a:t>
            </a:r>
            <a:r>
              <a:rPr lang="zh-CN" altLang="en-US" sz="3200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转化</a:t>
            </a:r>
            <a:endParaRPr lang="zh-CN" altLang="en-US" sz="3200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5220" y="1019810"/>
            <a:ext cx="1060958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(1)用户表（用户ID，联系方式，昵称，邮箱，密码，是否实名验证，地址，等级）</a:t>
            </a:r>
            <a:endParaRPr lang="zh-CN" altLang="en-US"/>
          </a:p>
          <a:p>
            <a:r>
              <a:rPr lang="zh-CN" altLang="en-US"/>
              <a:t>user(uId,uPhone,uNickname,uEmail,uPassword,uIsVerify,uAddress,uLevel)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(2)商品表（商品ID，名称，库存数量，描述，价格，卖家Id，图片地址，等级）</a:t>
            </a:r>
            <a:endParaRPr lang="zh-CN" altLang="en-US"/>
          </a:p>
          <a:p>
            <a:r>
              <a:rPr lang="zh-CN" altLang="en-US"/>
              <a:t>goods(gId,gName,gCount,gContent,gPrice,uId,gImage,gLevel)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(3)订单表（订单ID，状态，创建日期，金额，卖家Id，商品Id，买家Id）</a:t>
            </a:r>
            <a:endParaRPr lang="zh-CN" altLang="en-US"/>
          </a:p>
          <a:p>
            <a:r>
              <a:rPr lang="zh-CN" altLang="en-US"/>
              <a:t>order(dId,dStatu,dDate,dAmount,dCount,sId,bId,gId)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(4)评论表（评论ID，内容，日期，卖家等级，商品等级，买家Id，商品Id）</a:t>
            </a:r>
            <a:endParaRPr lang="zh-CN" altLang="en-US"/>
          </a:p>
          <a:p>
            <a:r>
              <a:rPr lang="zh-CN" altLang="en-US"/>
              <a:t>comment(pId,pContent,pDate,pSellerOfLevel,pGoodsOfLevel,bId,gId)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(5)收益表（订单ID，收益）</a:t>
            </a:r>
            <a:endParaRPr lang="zh-CN" altLang="en-US"/>
          </a:p>
          <a:p>
            <a:r>
              <a:rPr lang="zh-CN" altLang="en-US"/>
              <a:t>profit(dId,profit)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)已登录</a:t>
            </a:r>
            <a:r>
              <a:rPr lang="zh-CN" altLang="en-US">
                <a:sym typeface="+mn-ea"/>
              </a:rPr>
              <a:t>信息表（用户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token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profit(</a:t>
            </a:r>
            <a:r>
              <a:rPr lang="en-US" altLang="zh-CN">
                <a:sym typeface="+mn-ea"/>
              </a:rPr>
              <a:t>uId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token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UNIT_PLACING_PICTURE_USER_VIEWPORT" val="{&quot;height&quot;:2231,&quot;width&quot;:7557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PLACING_PICTURE_USER_VIEWPORT" val="{&quot;height&quot;:5883,&quot;width&quot;:5861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PP_MARK_KEY" val="da014bfb-f0bb-4f2f-9347-1c8d28486c1c"/>
  <p:tag name="COMMONDATA" val="eyJjb3VudCI6MTQsImhkaWQiOiJhM2JiMDUwMGRlMWVmMjMwNTRkMjg1NTkxMzFjMDEwMSIsInVzZXJDb3VudCI6MTR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.xml><?xml version="1.0" encoding="utf-8"?>
<p:tagLst xmlns:p="http://schemas.openxmlformats.org/presentationml/2006/main">
  <p:tag name="KSO_WM_UNIT_PLACING_PICTURE_USER_VIEWPORT" val="{&quot;height&quot;:2231,&quot;width&quot;:7557}"/>
</p:tagLst>
</file>

<file path=ppt/tags/tag56.xml><?xml version="1.0" encoding="utf-8"?>
<p:tagLst xmlns:p="http://schemas.openxmlformats.org/presentationml/2006/main">
  <p:tag name="KSO_WM_UNIT_PLACING_PICTURE_USER_VIEWPORT" val="{&quot;height&quot;:5883,&quot;width&quot;:5861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1959</Words>
  <Application>WPS 演示</Application>
  <PresentationFormat>宽屏</PresentationFormat>
  <Paragraphs>223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</vt:lpstr>
      <vt:lpstr>宋体</vt:lpstr>
      <vt:lpstr>Wingdings</vt:lpstr>
      <vt:lpstr>思源黑体 CN Medium</vt:lpstr>
      <vt:lpstr>Wingdings</vt:lpstr>
      <vt:lpstr>思源黑体 CN Bold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╄→待续灬</cp:lastModifiedBy>
  <cp:revision>211</cp:revision>
  <dcterms:created xsi:type="dcterms:W3CDTF">2019-06-19T02:08:00Z</dcterms:created>
  <dcterms:modified xsi:type="dcterms:W3CDTF">2023-06-12T02:08:43Z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2052-11.8.2.10912</vt:lpwstr>
  </property>
  <property fmtid="{D5CDD505-2E9C-101B-9397-08002B2CF9AE}" pid="3" name="ICV">
    <vt:lpwstr>AD80934E676543E69AEAFC14820A594E_11</vt:lpwstr>
  </property>
  <property fmtid="{D5CDD505-2E9C-101B-9397-08002B2CF9AE}" pid="4" name="KSOTemplateUUID">
    <vt:lpwstr>v1.0_mb_Zfpo6d2sMsdyXULXfozY4g==</vt:lpwstr>
  </property>
</Properties>
</file>